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9" r:id="rId7"/>
    <p:sldId id="263" r:id="rId8"/>
    <p:sldId id="270" r:id="rId9"/>
    <p:sldId id="271" r:id="rId10"/>
    <p:sldId id="264" r:id="rId11"/>
    <p:sldId id="273" r:id="rId12"/>
    <p:sldId id="265" r:id="rId13"/>
    <p:sldId id="274" r:id="rId14"/>
    <p:sldId id="266" r:id="rId15"/>
    <p:sldId id="275" r:id="rId16"/>
    <p:sldId id="267" r:id="rId17"/>
    <p:sldId id="276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A1A8F-67B8-4C51-A724-5C632DD2250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00BD1C1-5E06-4461-8FE1-33A6CF7BDEC4}">
      <dgm:prSet phldrT="[Tekst]"/>
      <dgm:spPr/>
      <dgm:t>
        <a:bodyPr/>
        <a:lstStyle/>
        <a:p>
          <a:r>
            <a:rPr lang="en-US" dirty="0"/>
            <a:t>Data sharing across borders</a:t>
          </a:r>
          <a:endParaRPr lang="hr-HR" dirty="0"/>
        </a:p>
      </dgm:t>
    </dgm:pt>
    <dgm:pt modelId="{A8D4659D-B0BC-45B0-9384-0F1D3297C052}" type="parTrans" cxnId="{83E911E1-3AA5-4C8D-B02F-2666186CE671}">
      <dgm:prSet/>
      <dgm:spPr/>
      <dgm:t>
        <a:bodyPr/>
        <a:lstStyle/>
        <a:p>
          <a:endParaRPr lang="hr-HR"/>
        </a:p>
      </dgm:t>
    </dgm:pt>
    <dgm:pt modelId="{42264768-06DD-4A1D-929E-ED36E62B12DC}" type="sibTrans" cxnId="{83E911E1-3AA5-4C8D-B02F-2666186CE671}">
      <dgm:prSet/>
      <dgm:spPr/>
      <dgm:t>
        <a:bodyPr/>
        <a:lstStyle/>
        <a:p>
          <a:endParaRPr lang="hr-HR"/>
        </a:p>
      </dgm:t>
    </dgm:pt>
    <dgm:pt modelId="{A7DE3B0A-6F91-4BDE-A8CC-4861FA26064A}">
      <dgm:prSet/>
      <dgm:spPr/>
      <dgm:t>
        <a:bodyPr/>
        <a:lstStyle/>
        <a:p>
          <a:r>
            <a:rPr lang="en-US"/>
            <a:t>Real-time communication between health agencies</a:t>
          </a:r>
          <a:endParaRPr lang="hr-HR" dirty="0"/>
        </a:p>
      </dgm:t>
    </dgm:pt>
    <dgm:pt modelId="{DE7082E9-CE23-4ABE-91E7-34DA4F274DC1}" type="parTrans" cxnId="{6C7C9F0E-58CA-49BA-A41F-4D1914C0D059}">
      <dgm:prSet/>
      <dgm:spPr/>
      <dgm:t>
        <a:bodyPr/>
        <a:lstStyle/>
        <a:p>
          <a:endParaRPr lang="hr-HR"/>
        </a:p>
      </dgm:t>
    </dgm:pt>
    <dgm:pt modelId="{5F9E5478-B8B8-49E5-A8D8-9FD681DF8A70}" type="sibTrans" cxnId="{6C7C9F0E-58CA-49BA-A41F-4D1914C0D059}">
      <dgm:prSet/>
      <dgm:spPr/>
      <dgm:t>
        <a:bodyPr/>
        <a:lstStyle/>
        <a:p>
          <a:endParaRPr lang="hr-HR"/>
        </a:p>
      </dgm:t>
    </dgm:pt>
    <dgm:pt modelId="{12970FC2-6570-4CBB-A50A-540F08E16D07}">
      <dgm:prSet/>
      <dgm:spPr/>
      <dgm:t>
        <a:bodyPr/>
        <a:lstStyle/>
        <a:p>
          <a:r>
            <a:rPr lang="en-US" dirty="0"/>
            <a:t>Joint research efforts to improve global disease monitoring</a:t>
          </a:r>
        </a:p>
      </dgm:t>
    </dgm:pt>
    <dgm:pt modelId="{B06A1C03-F5BF-4D76-8B3F-FE512BC79F55}" type="parTrans" cxnId="{F444BE28-065C-4894-87E8-6358F25DD16A}">
      <dgm:prSet/>
      <dgm:spPr/>
      <dgm:t>
        <a:bodyPr/>
        <a:lstStyle/>
        <a:p>
          <a:endParaRPr lang="hr-HR"/>
        </a:p>
      </dgm:t>
    </dgm:pt>
    <dgm:pt modelId="{114081BE-1AE5-4EFE-9508-BF61327B4F4F}" type="sibTrans" cxnId="{F444BE28-065C-4894-87E8-6358F25DD16A}">
      <dgm:prSet/>
      <dgm:spPr/>
      <dgm:t>
        <a:bodyPr/>
        <a:lstStyle/>
        <a:p>
          <a:endParaRPr lang="hr-HR"/>
        </a:p>
      </dgm:t>
    </dgm:pt>
    <dgm:pt modelId="{81167342-4EF4-4AA2-9E6F-EBDC98A99B6B}" type="pres">
      <dgm:prSet presAssocID="{DC6A1A8F-67B8-4C51-A724-5C632DD22506}" presName="Name0" presStyleCnt="0">
        <dgm:presLayoutVars>
          <dgm:dir/>
          <dgm:resizeHandles val="exact"/>
        </dgm:presLayoutVars>
      </dgm:prSet>
      <dgm:spPr/>
    </dgm:pt>
    <dgm:pt modelId="{1B648656-06F6-4FD5-8569-0EEF3D31AE9E}" type="pres">
      <dgm:prSet presAssocID="{900BD1C1-5E06-4461-8FE1-33A6CF7BDEC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4DC43-D1E9-471A-8B9F-CF10C2C228E5}" type="pres">
      <dgm:prSet presAssocID="{42264768-06DD-4A1D-929E-ED36E62B12D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52CD4AA-373B-4A0F-BFF8-69FC4A55BDD5}" type="pres">
      <dgm:prSet presAssocID="{42264768-06DD-4A1D-929E-ED36E62B12D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66BF8FD-01CA-4DED-A8E4-437C3DFC8819}" type="pres">
      <dgm:prSet presAssocID="{A7DE3B0A-6F91-4BDE-A8CC-4861FA26064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5A1B3-18E5-4A6C-92CD-772C7661D3DE}" type="pres">
      <dgm:prSet presAssocID="{5F9E5478-B8B8-49E5-A8D8-9FD681DF8A7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FCAB27C-AD54-4EF1-B7B9-722CCD34A4B4}" type="pres">
      <dgm:prSet presAssocID="{5F9E5478-B8B8-49E5-A8D8-9FD681DF8A7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4390116-EAB7-4E84-92A5-BFA710C32A6D}" type="pres">
      <dgm:prSet presAssocID="{12970FC2-6570-4CBB-A50A-540F08E16D0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08D231-9962-43C9-BC20-64396BF39724}" type="presOf" srcId="{5F9E5478-B8B8-49E5-A8D8-9FD681DF8A70}" destId="{BFCAB27C-AD54-4EF1-B7B9-722CCD34A4B4}" srcOrd="1" destOrd="0" presId="urn:microsoft.com/office/officeart/2005/8/layout/process1"/>
    <dgm:cxn modelId="{83E911E1-3AA5-4C8D-B02F-2666186CE671}" srcId="{DC6A1A8F-67B8-4C51-A724-5C632DD22506}" destId="{900BD1C1-5E06-4461-8FE1-33A6CF7BDEC4}" srcOrd="0" destOrd="0" parTransId="{A8D4659D-B0BC-45B0-9384-0F1D3297C052}" sibTransId="{42264768-06DD-4A1D-929E-ED36E62B12DC}"/>
    <dgm:cxn modelId="{2DFD827D-7324-4779-A10B-4827263083CE}" type="presOf" srcId="{A7DE3B0A-6F91-4BDE-A8CC-4861FA26064A}" destId="{A66BF8FD-01CA-4DED-A8E4-437C3DFC8819}" srcOrd="0" destOrd="0" presId="urn:microsoft.com/office/officeart/2005/8/layout/process1"/>
    <dgm:cxn modelId="{BBC344C6-B844-43D6-AC8A-35CC7CAC0900}" type="presOf" srcId="{900BD1C1-5E06-4461-8FE1-33A6CF7BDEC4}" destId="{1B648656-06F6-4FD5-8569-0EEF3D31AE9E}" srcOrd="0" destOrd="0" presId="urn:microsoft.com/office/officeart/2005/8/layout/process1"/>
    <dgm:cxn modelId="{28AC8046-F7B4-47CC-8C5C-238610A450A8}" type="presOf" srcId="{42264768-06DD-4A1D-929E-ED36E62B12DC}" destId="{3004DC43-D1E9-471A-8B9F-CF10C2C228E5}" srcOrd="0" destOrd="0" presId="urn:microsoft.com/office/officeart/2005/8/layout/process1"/>
    <dgm:cxn modelId="{F5A77466-6025-4CEB-9240-CC5CCDE50B49}" type="presOf" srcId="{5F9E5478-B8B8-49E5-A8D8-9FD681DF8A70}" destId="{BE85A1B3-18E5-4A6C-92CD-772C7661D3DE}" srcOrd="0" destOrd="0" presId="urn:microsoft.com/office/officeart/2005/8/layout/process1"/>
    <dgm:cxn modelId="{6C7C9F0E-58CA-49BA-A41F-4D1914C0D059}" srcId="{DC6A1A8F-67B8-4C51-A724-5C632DD22506}" destId="{A7DE3B0A-6F91-4BDE-A8CC-4861FA26064A}" srcOrd="1" destOrd="0" parTransId="{DE7082E9-CE23-4ABE-91E7-34DA4F274DC1}" sibTransId="{5F9E5478-B8B8-49E5-A8D8-9FD681DF8A70}"/>
    <dgm:cxn modelId="{F444BE28-065C-4894-87E8-6358F25DD16A}" srcId="{DC6A1A8F-67B8-4C51-A724-5C632DD22506}" destId="{12970FC2-6570-4CBB-A50A-540F08E16D07}" srcOrd="2" destOrd="0" parTransId="{B06A1C03-F5BF-4D76-8B3F-FE512BC79F55}" sibTransId="{114081BE-1AE5-4EFE-9508-BF61327B4F4F}"/>
    <dgm:cxn modelId="{5C0E8D62-3DA1-4801-B9A9-E32B5A0BA699}" type="presOf" srcId="{12970FC2-6570-4CBB-A50A-540F08E16D07}" destId="{74390116-EAB7-4E84-92A5-BFA710C32A6D}" srcOrd="0" destOrd="0" presId="urn:microsoft.com/office/officeart/2005/8/layout/process1"/>
    <dgm:cxn modelId="{B4A7D6D7-DC34-4988-86DE-D0A51EE017D0}" type="presOf" srcId="{42264768-06DD-4A1D-929E-ED36E62B12DC}" destId="{452CD4AA-373B-4A0F-BFF8-69FC4A55BDD5}" srcOrd="1" destOrd="0" presId="urn:microsoft.com/office/officeart/2005/8/layout/process1"/>
    <dgm:cxn modelId="{DED45978-76FD-455C-B55E-96C876BBD214}" type="presOf" srcId="{DC6A1A8F-67B8-4C51-A724-5C632DD22506}" destId="{81167342-4EF4-4AA2-9E6F-EBDC98A99B6B}" srcOrd="0" destOrd="0" presId="urn:microsoft.com/office/officeart/2005/8/layout/process1"/>
    <dgm:cxn modelId="{7B1910A4-40BF-4C50-A769-3028A7796056}" type="presParOf" srcId="{81167342-4EF4-4AA2-9E6F-EBDC98A99B6B}" destId="{1B648656-06F6-4FD5-8569-0EEF3D31AE9E}" srcOrd="0" destOrd="0" presId="urn:microsoft.com/office/officeart/2005/8/layout/process1"/>
    <dgm:cxn modelId="{A42CE421-D472-451E-8F7F-AA9239D712E9}" type="presParOf" srcId="{81167342-4EF4-4AA2-9E6F-EBDC98A99B6B}" destId="{3004DC43-D1E9-471A-8B9F-CF10C2C228E5}" srcOrd="1" destOrd="0" presId="urn:microsoft.com/office/officeart/2005/8/layout/process1"/>
    <dgm:cxn modelId="{1A2D88F8-E5D3-4A7D-8101-B9AE75B0520A}" type="presParOf" srcId="{3004DC43-D1E9-471A-8B9F-CF10C2C228E5}" destId="{452CD4AA-373B-4A0F-BFF8-69FC4A55BDD5}" srcOrd="0" destOrd="0" presId="urn:microsoft.com/office/officeart/2005/8/layout/process1"/>
    <dgm:cxn modelId="{4103D0A1-E3E4-4198-A983-367261C7F482}" type="presParOf" srcId="{81167342-4EF4-4AA2-9E6F-EBDC98A99B6B}" destId="{A66BF8FD-01CA-4DED-A8E4-437C3DFC8819}" srcOrd="2" destOrd="0" presId="urn:microsoft.com/office/officeart/2005/8/layout/process1"/>
    <dgm:cxn modelId="{54400238-E193-4A30-BE60-E602FD6D57A6}" type="presParOf" srcId="{81167342-4EF4-4AA2-9E6F-EBDC98A99B6B}" destId="{BE85A1B3-18E5-4A6C-92CD-772C7661D3DE}" srcOrd="3" destOrd="0" presId="urn:microsoft.com/office/officeart/2005/8/layout/process1"/>
    <dgm:cxn modelId="{2AAFF5E4-B9BC-4F2B-BC10-8FABED004E70}" type="presParOf" srcId="{BE85A1B3-18E5-4A6C-92CD-772C7661D3DE}" destId="{BFCAB27C-AD54-4EF1-B7B9-722CCD34A4B4}" srcOrd="0" destOrd="0" presId="urn:microsoft.com/office/officeart/2005/8/layout/process1"/>
    <dgm:cxn modelId="{F2FA797E-423E-4317-9BC1-260674D78C53}" type="presParOf" srcId="{81167342-4EF4-4AA2-9E6F-EBDC98A99B6B}" destId="{74390116-EAB7-4E84-92A5-BFA710C32A6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CA8451-791A-4822-BF9D-66733D9207F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21AE08CD-1619-4338-86CB-D6CC744FBB90}">
      <dgm:prSet phldrT="[Tekst]"/>
      <dgm:spPr/>
      <dgm:t>
        <a:bodyPr/>
        <a:lstStyle/>
        <a:p>
          <a:r>
            <a:rPr lang="en-US" dirty="0"/>
            <a:t>Essential medical supplies</a:t>
          </a:r>
          <a:endParaRPr lang="hr-HR" dirty="0"/>
        </a:p>
      </dgm:t>
    </dgm:pt>
    <dgm:pt modelId="{48F92718-3D27-401F-9214-6361A91C2D49}" type="parTrans" cxnId="{FBF4E88A-4A9F-411F-99E3-4FDAA09798F8}">
      <dgm:prSet/>
      <dgm:spPr/>
      <dgm:t>
        <a:bodyPr/>
        <a:lstStyle/>
        <a:p>
          <a:endParaRPr lang="hr-HR"/>
        </a:p>
      </dgm:t>
    </dgm:pt>
    <dgm:pt modelId="{55195296-8195-422F-B3BD-C3C3C39E7D15}" type="sibTrans" cxnId="{FBF4E88A-4A9F-411F-99E3-4FDAA09798F8}">
      <dgm:prSet/>
      <dgm:spPr/>
      <dgm:t>
        <a:bodyPr/>
        <a:lstStyle/>
        <a:p>
          <a:endParaRPr lang="hr-HR"/>
        </a:p>
      </dgm:t>
    </dgm:pt>
    <dgm:pt modelId="{5C5F68B3-852D-437E-A4F3-0D31C7109259}">
      <dgm:prSet/>
      <dgm:spPr/>
      <dgm:t>
        <a:bodyPr/>
        <a:lstStyle/>
        <a:p>
          <a:r>
            <a:rPr lang="en-US" dirty="0"/>
            <a:t>Diagnostics</a:t>
          </a:r>
          <a:endParaRPr lang="hr-HR" dirty="0"/>
        </a:p>
      </dgm:t>
    </dgm:pt>
    <dgm:pt modelId="{30B4C161-7913-4737-9BB2-8DFD2EB1A5A0}" type="parTrans" cxnId="{216D8D24-A4F0-4EF9-9EEF-404F23D3B150}">
      <dgm:prSet/>
      <dgm:spPr/>
      <dgm:t>
        <a:bodyPr/>
        <a:lstStyle/>
        <a:p>
          <a:endParaRPr lang="hr-HR"/>
        </a:p>
      </dgm:t>
    </dgm:pt>
    <dgm:pt modelId="{77FE5836-6FE1-4C0A-A3D7-88D9CE740B9E}" type="sibTrans" cxnId="{216D8D24-A4F0-4EF9-9EEF-404F23D3B150}">
      <dgm:prSet/>
      <dgm:spPr/>
      <dgm:t>
        <a:bodyPr/>
        <a:lstStyle/>
        <a:p>
          <a:endParaRPr lang="hr-HR"/>
        </a:p>
      </dgm:t>
    </dgm:pt>
    <dgm:pt modelId="{7D472573-4510-4CE2-BF30-2D5A6E3D4D58}">
      <dgm:prSet/>
      <dgm:spPr/>
      <dgm:t>
        <a:bodyPr/>
        <a:lstStyle/>
        <a:p>
          <a:r>
            <a:rPr lang="en-US"/>
            <a:t>Vaccines</a:t>
          </a:r>
          <a:endParaRPr lang="hr-HR" dirty="0"/>
        </a:p>
      </dgm:t>
    </dgm:pt>
    <dgm:pt modelId="{E2B83FA6-3AB9-4861-9275-F516DFA14866}" type="parTrans" cxnId="{EE4EF66F-6927-408A-B7D9-0C01085F80FC}">
      <dgm:prSet/>
      <dgm:spPr/>
      <dgm:t>
        <a:bodyPr/>
        <a:lstStyle/>
        <a:p>
          <a:endParaRPr lang="hr-HR"/>
        </a:p>
      </dgm:t>
    </dgm:pt>
    <dgm:pt modelId="{AA9E9114-7F0E-4D34-AB73-204C0AAFD279}" type="sibTrans" cxnId="{EE4EF66F-6927-408A-B7D9-0C01085F80FC}">
      <dgm:prSet/>
      <dgm:spPr/>
      <dgm:t>
        <a:bodyPr/>
        <a:lstStyle/>
        <a:p>
          <a:endParaRPr lang="hr-HR"/>
        </a:p>
      </dgm:t>
    </dgm:pt>
    <dgm:pt modelId="{6D6F51FC-B85C-4D2F-A374-A81471E44EF0}" type="pres">
      <dgm:prSet presAssocID="{39CA8451-791A-4822-BF9D-66733D9207F2}" presName="compositeShape" presStyleCnt="0">
        <dgm:presLayoutVars>
          <dgm:chMax val="7"/>
          <dgm:dir/>
          <dgm:resizeHandles val="exact"/>
        </dgm:presLayoutVars>
      </dgm:prSet>
      <dgm:spPr/>
    </dgm:pt>
    <dgm:pt modelId="{CBF8843A-28EA-4914-8A22-8358BD9B2DDF}" type="pres">
      <dgm:prSet presAssocID="{39CA8451-791A-4822-BF9D-66733D9207F2}" presName="wedge1" presStyleLbl="node1" presStyleIdx="0" presStyleCnt="3" custLinFactNeighborX="-2223" custLinFactNeighborY="-1651"/>
      <dgm:spPr/>
      <dgm:t>
        <a:bodyPr/>
        <a:lstStyle/>
        <a:p>
          <a:endParaRPr lang="en-US"/>
        </a:p>
      </dgm:t>
    </dgm:pt>
    <dgm:pt modelId="{96681174-F0DB-4C3D-AA24-9260869ABA31}" type="pres">
      <dgm:prSet presAssocID="{39CA8451-791A-4822-BF9D-66733D9207F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CD9FE-E0A6-40F0-9EC2-2B1CC9188FC3}" type="pres">
      <dgm:prSet presAssocID="{39CA8451-791A-4822-BF9D-66733D9207F2}" presName="wedge2" presStyleLbl="node1" presStyleIdx="1" presStyleCnt="3" custLinFactNeighborX="2932" custLinFactNeighborY="-5059"/>
      <dgm:spPr/>
      <dgm:t>
        <a:bodyPr/>
        <a:lstStyle/>
        <a:p>
          <a:endParaRPr lang="en-US"/>
        </a:p>
      </dgm:t>
    </dgm:pt>
    <dgm:pt modelId="{F92F6B62-C69C-4A9E-B01C-2B30C9C6C23F}" type="pres">
      <dgm:prSet presAssocID="{39CA8451-791A-4822-BF9D-66733D9207F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FD89B-4B46-4D48-A58D-069B3C920C41}" type="pres">
      <dgm:prSet presAssocID="{39CA8451-791A-4822-BF9D-66733D9207F2}" presName="wedge3" presStyleLbl="node1" presStyleIdx="2" presStyleCnt="3" custLinFactNeighborX="2577" custLinFactNeighborY="-4448"/>
      <dgm:spPr/>
      <dgm:t>
        <a:bodyPr/>
        <a:lstStyle/>
        <a:p>
          <a:endParaRPr lang="en-US"/>
        </a:p>
      </dgm:t>
    </dgm:pt>
    <dgm:pt modelId="{5EA0E5EC-189A-4600-90CC-2FE14EB2701C}" type="pres">
      <dgm:prSet presAssocID="{39CA8451-791A-4822-BF9D-66733D9207F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6963BD-018F-4177-8D63-BEC5CEC0B417}" type="presOf" srcId="{5C5F68B3-852D-437E-A4F3-0D31C7109259}" destId="{F92F6B62-C69C-4A9E-B01C-2B30C9C6C23F}" srcOrd="1" destOrd="0" presId="urn:microsoft.com/office/officeart/2005/8/layout/chart3"/>
    <dgm:cxn modelId="{FBF4E88A-4A9F-411F-99E3-4FDAA09798F8}" srcId="{39CA8451-791A-4822-BF9D-66733D9207F2}" destId="{21AE08CD-1619-4338-86CB-D6CC744FBB90}" srcOrd="0" destOrd="0" parTransId="{48F92718-3D27-401F-9214-6361A91C2D49}" sibTransId="{55195296-8195-422F-B3BD-C3C3C39E7D15}"/>
    <dgm:cxn modelId="{1BC34256-F3B1-41EE-8650-0F220F0938F6}" type="presOf" srcId="{39CA8451-791A-4822-BF9D-66733D9207F2}" destId="{6D6F51FC-B85C-4D2F-A374-A81471E44EF0}" srcOrd="0" destOrd="0" presId="urn:microsoft.com/office/officeart/2005/8/layout/chart3"/>
    <dgm:cxn modelId="{F6E7B519-F8D5-4AFA-8864-18025B4819DE}" type="presOf" srcId="{7D472573-4510-4CE2-BF30-2D5A6E3D4D58}" destId="{5EA0E5EC-189A-4600-90CC-2FE14EB2701C}" srcOrd="1" destOrd="0" presId="urn:microsoft.com/office/officeart/2005/8/layout/chart3"/>
    <dgm:cxn modelId="{3F65851A-5179-43BE-9DFB-DF4CF39C9BFB}" type="presOf" srcId="{5C5F68B3-852D-437E-A4F3-0D31C7109259}" destId="{0E8CD9FE-E0A6-40F0-9EC2-2B1CC9188FC3}" srcOrd="0" destOrd="0" presId="urn:microsoft.com/office/officeart/2005/8/layout/chart3"/>
    <dgm:cxn modelId="{099E1365-71C3-45E5-AEBB-3DC76D332C2E}" type="presOf" srcId="{21AE08CD-1619-4338-86CB-D6CC744FBB90}" destId="{96681174-F0DB-4C3D-AA24-9260869ABA31}" srcOrd="1" destOrd="0" presId="urn:microsoft.com/office/officeart/2005/8/layout/chart3"/>
    <dgm:cxn modelId="{216D8D24-A4F0-4EF9-9EEF-404F23D3B150}" srcId="{39CA8451-791A-4822-BF9D-66733D9207F2}" destId="{5C5F68B3-852D-437E-A4F3-0D31C7109259}" srcOrd="1" destOrd="0" parTransId="{30B4C161-7913-4737-9BB2-8DFD2EB1A5A0}" sibTransId="{77FE5836-6FE1-4C0A-A3D7-88D9CE740B9E}"/>
    <dgm:cxn modelId="{EE4EF66F-6927-408A-B7D9-0C01085F80FC}" srcId="{39CA8451-791A-4822-BF9D-66733D9207F2}" destId="{7D472573-4510-4CE2-BF30-2D5A6E3D4D58}" srcOrd="2" destOrd="0" parTransId="{E2B83FA6-3AB9-4861-9275-F516DFA14866}" sibTransId="{AA9E9114-7F0E-4D34-AB73-204C0AAFD279}"/>
    <dgm:cxn modelId="{07B92742-44F0-4710-A68A-A6BD8D359C7D}" type="presOf" srcId="{7D472573-4510-4CE2-BF30-2D5A6E3D4D58}" destId="{A03FD89B-4B46-4D48-A58D-069B3C920C41}" srcOrd="0" destOrd="0" presId="urn:microsoft.com/office/officeart/2005/8/layout/chart3"/>
    <dgm:cxn modelId="{F2446EF2-537D-45E1-8B73-FA4B7747A8B2}" type="presOf" srcId="{21AE08CD-1619-4338-86CB-D6CC744FBB90}" destId="{CBF8843A-28EA-4914-8A22-8358BD9B2DDF}" srcOrd="0" destOrd="0" presId="urn:microsoft.com/office/officeart/2005/8/layout/chart3"/>
    <dgm:cxn modelId="{5DA95C67-E90B-41F8-9433-6F87B1740ABF}" type="presParOf" srcId="{6D6F51FC-B85C-4D2F-A374-A81471E44EF0}" destId="{CBF8843A-28EA-4914-8A22-8358BD9B2DDF}" srcOrd="0" destOrd="0" presId="urn:microsoft.com/office/officeart/2005/8/layout/chart3"/>
    <dgm:cxn modelId="{F643A1AB-A39C-4CB4-8E6B-390FFBA70F51}" type="presParOf" srcId="{6D6F51FC-B85C-4D2F-A374-A81471E44EF0}" destId="{96681174-F0DB-4C3D-AA24-9260869ABA31}" srcOrd="1" destOrd="0" presId="urn:microsoft.com/office/officeart/2005/8/layout/chart3"/>
    <dgm:cxn modelId="{E616B159-A7C5-4BDE-B132-7821BAA1B30B}" type="presParOf" srcId="{6D6F51FC-B85C-4D2F-A374-A81471E44EF0}" destId="{0E8CD9FE-E0A6-40F0-9EC2-2B1CC9188FC3}" srcOrd="2" destOrd="0" presId="urn:microsoft.com/office/officeart/2005/8/layout/chart3"/>
    <dgm:cxn modelId="{40812427-8386-4669-923B-73DA709DBC16}" type="presParOf" srcId="{6D6F51FC-B85C-4D2F-A374-A81471E44EF0}" destId="{F92F6B62-C69C-4A9E-B01C-2B30C9C6C23F}" srcOrd="3" destOrd="0" presId="urn:microsoft.com/office/officeart/2005/8/layout/chart3"/>
    <dgm:cxn modelId="{9FB99511-963C-4BBE-B10D-2D7DA1D7B359}" type="presParOf" srcId="{6D6F51FC-B85C-4D2F-A374-A81471E44EF0}" destId="{A03FD89B-4B46-4D48-A58D-069B3C920C41}" srcOrd="4" destOrd="0" presId="urn:microsoft.com/office/officeart/2005/8/layout/chart3"/>
    <dgm:cxn modelId="{01798BD4-B9C7-42D3-99C7-FA6776CA4711}" type="presParOf" srcId="{6D6F51FC-B85C-4D2F-A374-A81471E44EF0}" destId="{5EA0E5EC-189A-4600-90CC-2FE14EB2701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48656-06F6-4FD5-8569-0EEF3D31AE9E}">
      <dsp:nvSpPr>
        <dsp:cNvPr id="0" name=""/>
        <dsp:cNvSpPr/>
      </dsp:nvSpPr>
      <dsp:spPr>
        <a:xfrm>
          <a:off x="5357" y="1324979"/>
          <a:ext cx="1601390" cy="1414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Data sharing across borders</a:t>
          </a:r>
          <a:endParaRPr lang="hr-HR" sz="1700" kern="1200" dirty="0"/>
        </a:p>
      </dsp:txBody>
      <dsp:txXfrm>
        <a:off x="46773" y="1366395"/>
        <a:ext cx="1518558" cy="1331208"/>
      </dsp:txXfrm>
    </dsp:sp>
    <dsp:sp modelId="{3004DC43-D1E9-471A-8B9F-CF10C2C228E5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>
        <a:off x="1766887" y="1912856"/>
        <a:ext cx="237646" cy="238286"/>
      </dsp:txXfrm>
    </dsp:sp>
    <dsp:sp modelId="{A66BF8FD-01CA-4DED-A8E4-437C3DFC8819}">
      <dsp:nvSpPr>
        <dsp:cNvPr id="0" name=""/>
        <dsp:cNvSpPr/>
      </dsp:nvSpPr>
      <dsp:spPr>
        <a:xfrm>
          <a:off x="2247304" y="1324979"/>
          <a:ext cx="1601390" cy="1414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Real-time communication between health agencies</a:t>
          </a:r>
          <a:endParaRPr lang="hr-HR" sz="1700" kern="1200" dirty="0"/>
        </a:p>
      </dsp:txBody>
      <dsp:txXfrm>
        <a:off x="2288720" y="1366395"/>
        <a:ext cx="1518558" cy="1331208"/>
      </dsp:txXfrm>
    </dsp:sp>
    <dsp:sp modelId="{BE85A1B3-18E5-4A6C-92CD-772C7661D3DE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>
        <a:off x="4008834" y="1912856"/>
        <a:ext cx="237646" cy="238286"/>
      </dsp:txXfrm>
    </dsp:sp>
    <dsp:sp modelId="{74390116-EAB7-4E84-92A5-BFA710C32A6D}">
      <dsp:nvSpPr>
        <dsp:cNvPr id="0" name=""/>
        <dsp:cNvSpPr/>
      </dsp:nvSpPr>
      <dsp:spPr>
        <a:xfrm>
          <a:off x="4489251" y="1324979"/>
          <a:ext cx="1601390" cy="1414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Joint research efforts to improve global disease monitoring</a:t>
          </a:r>
        </a:p>
      </dsp:txBody>
      <dsp:txXfrm>
        <a:off x="4530667" y="1366395"/>
        <a:ext cx="1518558" cy="1331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8843A-28EA-4914-8A22-8358BD9B2DDF}">
      <dsp:nvSpPr>
        <dsp:cNvPr id="0" name=""/>
        <dsp:cNvSpPr/>
      </dsp:nvSpPr>
      <dsp:spPr>
        <a:xfrm>
          <a:off x="668953" y="163046"/>
          <a:ext cx="2553694" cy="255369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Essential medical supplies</a:t>
          </a:r>
          <a:endParaRPr lang="hr-HR" sz="1800" kern="1200" dirty="0"/>
        </a:p>
      </dsp:txBody>
      <dsp:txXfrm>
        <a:off x="2057372" y="634263"/>
        <a:ext cx="866431" cy="851231"/>
      </dsp:txXfrm>
    </dsp:sp>
    <dsp:sp modelId="{0E8CD9FE-E0A6-40F0-9EC2-2B1CC9188FC3}">
      <dsp:nvSpPr>
        <dsp:cNvPr id="0" name=""/>
        <dsp:cNvSpPr/>
      </dsp:nvSpPr>
      <dsp:spPr>
        <a:xfrm>
          <a:off x="668959" y="152018"/>
          <a:ext cx="2553694" cy="255369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Diagnostics</a:t>
          </a:r>
          <a:endParaRPr lang="hr-HR" sz="1800" kern="1200" dirty="0"/>
        </a:p>
      </dsp:txBody>
      <dsp:txXfrm>
        <a:off x="1368185" y="1763278"/>
        <a:ext cx="1155242" cy="790429"/>
      </dsp:txXfrm>
    </dsp:sp>
    <dsp:sp modelId="{A03FD89B-4B46-4D48-A58D-069B3C920C41}">
      <dsp:nvSpPr>
        <dsp:cNvPr id="0" name=""/>
        <dsp:cNvSpPr/>
      </dsp:nvSpPr>
      <dsp:spPr>
        <a:xfrm>
          <a:off x="659894" y="167622"/>
          <a:ext cx="2553694" cy="255369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Vaccines</a:t>
          </a:r>
          <a:endParaRPr lang="hr-HR" sz="1800" kern="1200" dirty="0"/>
        </a:p>
      </dsp:txBody>
      <dsp:txXfrm>
        <a:off x="933504" y="669240"/>
        <a:ext cx="866431" cy="851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908720"/>
            <a:ext cx="6096000" cy="2799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Global Health Diplomacy: Fostering Collaborations for Pandemic Preparedness and Response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67544" y="4869160"/>
            <a:ext cx="472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Dr. Jasna Karacic-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Zanetti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>
              <a:spcBef>
                <a:spcPct val="20000"/>
              </a:spcBef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Health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Diplomacy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Unit</a:t>
            </a:r>
            <a:r>
              <a:rPr lang="hr-HR" sz="2000" dirty="0">
                <a:latin typeface="Cambria" pitchFamily="18" charset="0"/>
              </a:rPr>
              <a:t>,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Bruxelles</a:t>
            </a:r>
          </a:p>
          <a:p>
            <a:pPr>
              <a:spcBef>
                <a:spcPct val="20000"/>
              </a:spcBef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University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of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Zagreb, Croatia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17410" name="Picture 2" descr="Health Diplomacy Unit">
            <a:extLst>
              <a:ext uri="{FF2B5EF4-FFF2-40B4-BE49-F238E27FC236}">
                <a16:creationId xmlns:a16="http://schemas.microsoft.com/office/drawing/2014/main" xmlns="" id="{521E601E-6EEB-7A01-2AA3-626040731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33337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473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EA6BE09-E432-81B0-294F-A8E15EAA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40" y="197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Ensuring Equitable Access to Resources</a:t>
            </a:r>
            <a:endParaRPr lang="hr-HR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1D077AA-E365-3D32-34AE-4E7240901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Pandemics disproportionately impact vulnerable populations. </a:t>
            </a:r>
            <a:endParaRPr lang="hr-H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GHD promotes international cooperation to ensure equitable access to:</a:t>
            </a:r>
            <a:endParaRPr lang="hr-H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xmlns="" id="{B14EDABA-20AD-CDFF-1D85-236B4E4530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5142117"/>
              </p:ext>
            </p:extLst>
          </p:nvPr>
        </p:nvGraphicFramePr>
        <p:xfrm>
          <a:off x="5076056" y="3272226"/>
          <a:ext cx="3873502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734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2DA9CD-DE9E-7F61-5FD2-DE09295C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" y="188640"/>
            <a:ext cx="7211144" cy="940966"/>
          </a:xfrm>
        </p:spPr>
        <p:txBody>
          <a:bodyPr>
            <a:noAutofit/>
          </a:bodyPr>
          <a:lstStyle/>
          <a:p>
            <a:pPr algn="l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This 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Equitable Distribution 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is 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Key 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to a 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Fair 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Effective Global Response</a:t>
            </a:r>
            <a:endParaRPr lang="hr-HR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BFCF14-387A-F8A9-8D15-E0EA40499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 descr="Essential Programme on Immunization">
            <a:extLst>
              <a:ext uri="{FF2B5EF4-FFF2-40B4-BE49-F238E27FC236}">
                <a16:creationId xmlns:a16="http://schemas.microsoft.com/office/drawing/2014/main" xmlns="" id="{278D3776-E092-4BAE-D914-BBC13FF4C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1" y="1600200"/>
            <a:ext cx="7602347" cy="42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836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7DF9BB6-A496-80B1-EE6B-56C64A807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97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3000" b="1" dirty="0">
                <a:latin typeface="Cambria" panose="02040503050406030204" pitchFamily="18" charset="0"/>
                <a:ea typeface="Cambria" panose="02040503050406030204" pitchFamily="18" charset="0"/>
              </a:rPr>
              <a:t>Case 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hr-HR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tudy</a:t>
            </a:r>
            <a:r>
              <a:rPr lang="hr-HR" sz="3000" b="1" dirty="0">
                <a:latin typeface="Cambria" panose="02040503050406030204" pitchFamily="18" charset="0"/>
                <a:ea typeface="Cambria" panose="02040503050406030204" pitchFamily="18" charset="0"/>
              </a:rPr>
              <a:t>: COVID-19 Response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6D32B91-9DD1-2C24-A984-80EF764FB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The COVID-19 pandemic highlighted the importance of GHD. </a:t>
            </a:r>
            <a:endParaRPr lang="hr-H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Initiatives like COVAX exemplify how international collaboration can work to provide vaccines to low- and middle-income countries</a:t>
            </a:r>
            <a:endParaRPr lang="hr-H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96" name="Picture 4" descr="COVAX">
            <a:extLst>
              <a:ext uri="{FF2B5EF4-FFF2-40B4-BE49-F238E27FC236}">
                <a16:creationId xmlns:a16="http://schemas.microsoft.com/office/drawing/2014/main" xmlns="" id="{B46F0E7A-5DC1-0B4A-F181-4260A6821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09" y="4293096"/>
            <a:ext cx="5138991" cy="18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758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2052A25-73F6-4BEA-9FD2-C9DDA0E3A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8" name="Picture 2" descr="Vaccine nationalism means that poor countries will be left behind">
            <a:extLst>
              <a:ext uri="{FF2B5EF4-FFF2-40B4-BE49-F238E27FC236}">
                <a16:creationId xmlns:a16="http://schemas.microsoft.com/office/drawing/2014/main" xmlns="" id="{623A724D-BB76-1C87-5093-C16538505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8"/>
            <a:ext cx="9144000" cy="562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420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C590835-F72E-4203-721A-232FC5A83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97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Challenges and Opportunities in GHD</a:t>
            </a:r>
            <a:endParaRPr lang="hr-HR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C2C847C-BAB1-F789-0D73-F01786FFB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2506" y="1916832"/>
            <a:ext cx="4813989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Geopolitical tensions</a:t>
            </a:r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Inequities in resource distribution</a:t>
            </a:r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Limited data</a:t>
            </a:r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Transparency</a:t>
            </a:r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44" name="Picture 4" descr="Healthcare Diplomacy | Cedars-Sinai">
            <a:extLst>
              <a:ext uri="{FF2B5EF4-FFF2-40B4-BE49-F238E27FC236}">
                <a16:creationId xmlns:a16="http://schemas.microsoft.com/office/drawing/2014/main" xmlns="" id="{EFA6BE52-2DA7-EF69-4EDD-FA1D1A10E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05064"/>
            <a:ext cx="3189446" cy="19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Bootcamp challenges and how I have adapted in the last few weeks | by  Victor KARANGWA | Medium">
            <a:extLst>
              <a:ext uri="{FF2B5EF4-FFF2-40B4-BE49-F238E27FC236}">
                <a16:creationId xmlns:a16="http://schemas.microsoft.com/office/drawing/2014/main" xmlns="" id="{EA56C220-AFBE-A25C-9FB9-12A8B0166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12825"/>
            <a:ext cx="3182588" cy="18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73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9BB6DD4-CCA1-BDB9-6782-C345D4B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97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Opportunities</a:t>
            </a:r>
            <a:endParaRPr lang="hr-HR" sz="30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F25DB1B-FC4E-82D1-39EE-0D3F8F0A8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Building trust between nations</a:t>
            </a:r>
            <a:endParaRPr lang="hr-H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Enhancing global health security</a:t>
            </a:r>
            <a:endParaRPr lang="hr-H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Promoting sustainable development goals (SDGs)</a:t>
            </a:r>
            <a:endParaRPr lang="hr-H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hr-H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266" name="Picture 2" descr="Global Health Diplomacy: Concepts, Issues, Actors, Instruments, Fora and  Cases - Diplo Resource">
            <a:extLst>
              <a:ext uri="{FF2B5EF4-FFF2-40B4-BE49-F238E27FC236}">
                <a16:creationId xmlns:a16="http://schemas.microsoft.com/office/drawing/2014/main" xmlns="" id="{1F1995A2-B8F0-0329-000E-8428CD0FC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77" y="4127796"/>
            <a:ext cx="2144128" cy="21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7 IMPORTANT THINGS YOU SHOULD DO WHILE WAITING FOR OPPORTUNITIES | The  Bridge Leadership Foundation">
            <a:extLst>
              <a:ext uri="{FF2B5EF4-FFF2-40B4-BE49-F238E27FC236}">
                <a16:creationId xmlns:a16="http://schemas.microsoft.com/office/drawing/2014/main" xmlns="" id="{86C1F123-DF83-6293-43BF-668D590AD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427" y="3894226"/>
            <a:ext cx="3154693" cy="23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88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5E3A24-3F68-5699-77B3-79EC9FF0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137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  <a:r>
              <a:rPr lang="hr-HR" sz="30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r-HR" sz="3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hr-HR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51D0B2E-7957-3F16-2F2B-D44D39B9C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Global Health Diplomacy is crucial for building stronger pandemic preparedness and response systems. </a:t>
            </a:r>
            <a:endParaRPr lang="hr-H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By fostering international collaboration, we can create a more secure and healthy future for all.</a:t>
            </a:r>
            <a:endParaRPr lang="hr-H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C26354CA-125E-AD7B-DDBD-52CBF395641C}"/>
              </a:ext>
            </a:extLst>
          </p:cNvPr>
          <p:cNvSpPr txBox="1"/>
          <p:nvPr/>
        </p:nvSpPr>
        <p:spPr>
          <a:xfrm>
            <a:off x="931986" y="5075892"/>
            <a:ext cx="4572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Together, we can build a healthier world</a:t>
            </a:r>
            <a:r>
              <a:rPr lang="hr-HR" dirty="0"/>
              <a:t>!</a:t>
            </a:r>
            <a:r>
              <a:rPr lang="en-US" dirty="0"/>
              <a:t>.</a:t>
            </a:r>
            <a:endParaRPr lang="hr-HR" dirty="0"/>
          </a:p>
        </p:txBody>
      </p:sp>
      <p:pic>
        <p:nvPicPr>
          <p:cNvPr id="16386" name="Picture 2" descr="A Healthy Future">
            <a:extLst>
              <a:ext uri="{FF2B5EF4-FFF2-40B4-BE49-F238E27FC236}">
                <a16:creationId xmlns:a16="http://schemas.microsoft.com/office/drawing/2014/main" xmlns="" id="{E8545679-A914-FD34-A604-9C4AC3E5B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27"/>
          <a:stretch/>
        </p:blipFill>
        <p:spPr bwMode="auto">
          <a:xfrm>
            <a:off x="5956520" y="4653136"/>
            <a:ext cx="318747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46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3F108EC-717D-A055-5166-F7E89D9A6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4608512" cy="1008112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Call to 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Action</a:t>
            </a:r>
            <a:endParaRPr lang="hr-HR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E3549EA-B0FE-FCF2-3D95-32AB956D2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Let us continue to advocate for GHD to ensure a unified global response to future health crises.</a:t>
            </a:r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316" name="Picture 4" descr="United Nations World Community Organization">
            <a:extLst>
              <a:ext uri="{FF2B5EF4-FFF2-40B4-BE49-F238E27FC236}">
                <a16:creationId xmlns:a16="http://schemas.microsoft.com/office/drawing/2014/main" xmlns="" id="{3ED2393A-7320-9023-84E9-4AB77A60D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77891"/>
            <a:ext cx="4014771" cy="22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317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F195C9A-0A79-961C-C949-B9B6EDC2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728" y="236063"/>
            <a:ext cx="6188630" cy="991547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Cambria" panose="02040503050406030204" pitchFamily="18" charset="0"/>
                <a:ea typeface="Cambria" panose="02040503050406030204" pitchFamily="18" charset="0"/>
              </a:rPr>
              <a:t>jkaracic@unizg.hr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A6352E8-9F4E-99DA-99A7-E639E770C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292" name="Picture 4" descr="we cannot solve our problems with the same thinking we used when we created  them-Albert Einstein | Mowval Quotes | Latest Quotes | Famous Quotes">
            <a:extLst>
              <a:ext uri="{FF2B5EF4-FFF2-40B4-BE49-F238E27FC236}">
                <a16:creationId xmlns:a16="http://schemas.microsoft.com/office/drawing/2014/main" xmlns="" id="{F65CB933-14C4-CB6E-280D-D48D5D6CD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7754"/>
            <a:ext cx="9144000" cy="467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ow to Switch Email Services Easily &amp; Keep All Your Mails, Contacts -  SiliconANGLE">
            <a:extLst>
              <a:ext uri="{FF2B5EF4-FFF2-40B4-BE49-F238E27FC236}">
                <a16:creationId xmlns:a16="http://schemas.microsoft.com/office/drawing/2014/main" xmlns="" id="{D6854973-8757-E720-2E7B-2B0947B81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60" y="139595"/>
            <a:ext cx="1351936" cy="135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763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323056" y="498376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b="1" dirty="0">
                <a:latin typeface="Cambria" pitchFamily="18" charset="0"/>
              </a:rPr>
              <a:t>Introduction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79040" y="1124744"/>
            <a:ext cx="871344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457200" lvl="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Cambria" pitchFamily="18" charset="0"/>
              </a:rPr>
              <a:t>The emergence and global spread of COVID-19 have underscored the critical role of international cooperation in addressing infectious disease threats. </a:t>
            </a:r>
            <a:endParaRPr lang="hr-HR" sz="2600" dirty="0">
              <a:latin typeface="Cambria" pitchFamily="18" charset="0"/>
            </a:endParaRPr>
          </a:p>
          <a:p>
            <a:pPr marL="457200" lvl="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Cambria" pitchFamily="18" charset="0"/>
              </a:rPr>
              <a:t>This presentation explores the concept of Global Health Diplomacy (GHD) as a framework for fostering collaboration in pandemic preparedness and response.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itchFamily="18" charset="0"/>
            </a:endParaRPr>
          </a:p>
        </p:txBody>
      </p:sp>
      <p:pic>
        <p:nvPicPr>
          <p:cNvPr id="1026" name="Picture 2" descr="Global Teamwork | Great PowerPoint ClipArt for Presentations -  PresenterMedia.com">
            <a:extLst>
              <a:ext uri="{FF2B5EF4-FFF2-40B4-BE49-F238E27FC236}">
                <a16:creationId xmlns:a16="http://schemas.microsoft.com/office/drawing/2014/main" xmlns="" id="{3D1F1E5D-A214-F6F9-AD30-A4B9302F5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865" y="188640"/>
            <a:ext cx="1718270" cy="171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0B4C99-458E-FA42-3217-514443162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977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hr-HR" sz="30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r-HR" sz="3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What is Global Health Diplomacy (GHD)?</a:t>
            </a:r>
            <a:r>
              <a:rPr lang="hr-HR" sz="30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r-HR" sz="3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hr-HR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3CF18FE-56F1-5C17-06E1-53B0CB80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83357"/>
            <a:ext cx="8712968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Global Health Diplomacy refers to the use of diplomatic channels to address global health challenges. </a:t>
            </a:r>
            <a:endParaRPr lang="hr-H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It involves promoting dialogue and joint efforts between nations to strengthen health systems, facilitate knowledge sharing, and ensure equitable access to resources during pandemics.</a:t>
            </a:r>
            <a:endParaRPr lang="hr-H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3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7923C67-7308-3B50-A950-BE507EBE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40" y="197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Key Areas of Focus in GHD</a:t>
            </a:r>
            <a:endParaRPr lang="hr-HR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3E1449F-88E6-1006-814A-10F93BBC5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GHD can foster collaboration in several critical areas</a:t>
            </a:r>
            <a:r>
              <a:rPr lang="hr-HR" sz="2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Strengthening Surveillance and Early Warning Systems</a:t>
            </a:r>
            <a:endParaRPr lang="hr-H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Facilitating Research and Development</a:t>
            </a:r>
            <a:endParaRPr lang="hr-H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Ensuring Equitable Access to Resources</a:t>
            </a:r>
            <a:endParaRPr lang="hr-H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Wed 19 Apr 2017 - 19:21.MichaelManaloLazo.">
            <a:extLst>
              <a:ext uri="{FF2B5EF4-FFF2-40B4-BE49-F238E27FC236}">
                <a16:creationId xmlns:a16="http://schemas.microsoft.com/office/drawing/2014/main" xmlns="" id="{2814E0D4-AA90-12A3-9F33-656DB6281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4725144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48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5B439F2-A6DA-B485-4E00-042A1887A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Strengthening Surveillance and Early Warning Systems</a:t>
            </a:r>
            <a:endParaRPr lang="hr-HR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D9008DE-C906-70D1-6BF1-14FFBD17E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Effective disease surveillance is crucial for early detection and rapid response to outbreaks. </a:t>
            </a:r>
            <a:endParaRPr lang="hr-H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338" name="Picture 2" descr="Warning GIFs | Tenor">
            <a:extLst>
              <a:ext uri="{FF2B5EF4-FFF2-40B4-BE49-F238E27FC236}">
                <a16:creationId xmlns:a16="http://schemas.microsoft.com/office/drawing/2014/main" xmlns="" id="{D7078E0B-5C57-BABB-781D-7F207ECF5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518" y="3863181"/>
            <a:ext cx="4397482" cy="235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402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4A282C5-35DA-BFC2-B60A-2D34A63FF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GHD can enhance collaboration on:</a:t>
            </a:r>
            <a:endParaRPr lang="hr-HR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hr-HR" sz="3000" dirty="0"/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xmlns="" id="{EDD78383-FB74-2C4B-F24E-9AB2A170D6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891514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5437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D381CAA-291C-DD8F-2840-346458F3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40" y="197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Fa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hr-HR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ilitating </a:t>
            </a:r>
            <a:r>
              <a:rPr lang="hr-HR" sz="3000" b="1" dirty="0">
                <a:latin typeface="Cambria" panose="02040503050406030204" pitchFamily="18" charset="0"/>
                <a:ea typeface="Cambria" panose="02040503050406030204" pitchFamily="18" charset="0"/>
              </a:rPr>
              <a:t>Research and Development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C69C3CD-C3CC-A579-750F-19B13FF44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Collaboration is essential for accelerating research and development (R&amp;D) during pandemics. </a:t>
            </a:r>
            <a:endParaRPr lang="hr-H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362" name="Picture 2" descr="Disaster Diplomacy: Turning Crisis into Collaboration">
            <a:extLst>
              <a:ext uri="{FF2B5EF4-FFF2-40B4-BE49-F238E27FC236}">
                <a16:creationId xmlns:a16="http://schemas.microsoft.com/office/drawing/2014/main" xmlns="" id="{C0ED33DD-BBBE-B164-D125-3A140FBFB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144000" cy="289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544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68CCA90-AC3B-CEF9-A1B7-E59EF063F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120" y="1484784"/>
            <a:ext cx="483488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GHD can promote partnerships between:</a:t>
            </a:r>
            <a:endParaRPr lang="hr-H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Governments</a:t>
            </a:r>
            <a:endParaRPr lang="hr-H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Academic and research institutions</a:t>
            </a:r>
            <a:endParaRPr lang="hr-H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Pharmaceutical companies</a:t>
            </a:r>
            <a:endParaRPr lang="hr-H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2" name="Picture 2" descr="Vaccine research and development infographic Vector Image">
            <a:extLst>
              <a:ext uri="{FF2B5EF4-FFF2-40B4-BE49-F238E27FC236}">
                <a16:creationId xmlns:a16="http://schemas.microsoft.com/office/drawing/2014/main" xmlns="" id="{EF7C9076-D1CA-2D69-C18F-8086D0F72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2"/>
          <a:stretch/>
        </p:blipFill>
        <p:spPr bwMode="auto">
          <a:xfrm>
            <a:off x="457200" y="1556792"/>
            <a:ext cx="374441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236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4A22544-CE23-6667-28BC-BC68EC6D9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70" y="1573895"/>
            <a:ext cx="4262130" cy="303089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These partnerships are vital for the swift development of vaccines, diagnostics, and therapeutics.</a:t>
            </a:r>
            <a:endParaRPr lang="hr-H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AutoShape 2" descr="Ulysseus European University Alliance Expands Global Reach Through  Strategic Collaborations and Science Diplomacy Initiatives - Ulysseus">
            <a:extLst>
              <a:ext uri="{FF2B5EF4-FFF2-40B4-BE49-F238E27FC236}">
                <a16:creationId xmlns:a16="http://schemas.microsoft.com/office/drawing/2014/main" xmlns="" id="{8B67A3F8-ABC9-8124-D776-66823CCF28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949DC37-7925-F0BC-ECB4-83D1868D7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12" y="1628800"/>
            <a:ext cx="4463988" cy="29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91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3614</TotalTime>
  <Words>389</Words>
  <Application>Microsoft Office PowerPoint</Application>
  <PresentationFormat>On-screen Show (4:3)</PresentationFormat>
  <Paragraphs>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Wingdings</vt:lpstr>
      <vt:lpstr>Office Theme</vt:lpstr>
      <vt:lpstr>PowerPoint Presentation</vt:lpstr>
      <vt:lpstr>PowerPoint Presentation</vt:lpstr>
      <vt:lpstr> What is Global Health Diplomacy (GHD)? </vt:lpstr>
      <vt:lpstr>Key Areas of Focus in GHD</vt:lpstr>
      <vt:lpstr>Strengthening Surveillance and Early Warning Systems</vt:lpstr>
      <vt:lpstr>PowerPoint Presentation</vt:lpstr>
      <vt:lpstr>Facilitating Research and Development</vt:lpstr>
      <vt:lpstr>PowerPoint Presentation</vt:lpstr>
      <vt:lpstr>PowerPoint Presentation</vt:lpstr>
      <vt:lpstr>Ensuring Equitable Access to Resources</vt:lpstr>
      <vt:lpstr>This Equitable Distribution is Key to a Fair and Effective Global Response</vt:lpstr>
      <vt:lpstr>Case Study: COVID-19 Response</vt:lpstr>
      <vt:lpstr>PowerPoint Presentation</vt:lpstr>
      <vt:lpstr>Challenges and Opportunities in GHD</vt:lpstr>
      <vt:lpstr>Opportunities</vt:lpstr>
      <vt:lpstr>Conclusion </vt:lpstr>
      <vt:lpstr>Call to Action</vt:lpstr>
      <vt:lpstr>jkaracic@unizg.hr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Farzeen Ammara</cp:lastModifiedBy>
  <cp:revision>50</cp:revision>
  <dcterms:created xsi:type="dcterms:W3CDTF">2006-08-16T00:00:00Z</dcterms:created>
  <dcterms:modified xsi:type="dcterms:W3CDTF">2024-08-13T13:21:06Z</dcterms:modified>
</cp:coreProperties>
</file>